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3"/>
  </p:notesMasterIdLst>
  <p:handoutMasterIdLst>
    <p:handoutMasterId r:id="rId24"/>
  </p:handoutMasterIdLst>
  <p:sldIdLst>
    <p:sldId id="326" r:id="rId2"/>
    <p:sldId id="336" r:id="rId3"/>
    <p:sldId id="377" r:id="rId4"/>
    <p:sldId id="294" r:id="rId5"/>
    <p:sldId id="362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55" r:id="rId16"/>
    <p:sldId id="373" r:id="rId17"/>
    <p:sldId id="356" r:id="rId18"/>
    <p:sldId id="358" r:id="rId19"/>
    <p:sldId id="374" r:id="rId20"/>
    <p:sldId id="375" r:id="rId21"/>
    <p:sldId id="343" r:id="rId2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99FF99"/>
    <a:srgbClr val="FF3399"/>
    <a:srgbClr val="FBD17D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87276" autoAdjust="0"/>
  </p:normalViewPr>
  <p:slideViewPr>
    <p:cSldViewPr>
      <p:cViewPr>
        <p:scale>
          <a:sx n="70" d="100"/>
          <a:sy n="70" d="100"/>
        </p:scale>
        <p:origin x="-117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2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392F7-7F90-4EAA-B098-B318C68EB964}" type="doc">
      <dgm:prSet loTypeId="urn:microsoft.com/office/officeart/2005/8/layout/radial6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9BF843F8-0BE8-4559-8F37-57F4E6D6711A}">
      <dgm:prSet phldrT="[Texte]"/>
      <dgm:spPr/>
      <dgm:t>
        <a:bodyPr/>
        <a:lstStyle/>
        <a:p>
          <a:r>
            <a:rPr lang="fr-BE" dirty="0" smtClean="0"/>
            <a:t>Projet Européen- Projet Ecole Numérique</a:t>
          </a:r>
          <a:endParaRPr lang="fr-FR" dirty="0"/>
        </a:p>
      </dgm:t>
    </dgm:pt>
    <dgm:pt modelId="{B1CEBB48-0CE6-4501-9D95-2B45719E9209}" type="parTrans" cxnId="{A9985FAB-0BBD-426F-8400-21ABBBACE342}">
      <dgm:prSet/>
      <dgm:spPr/>
      <dgm:t>
        <a:bodyPr/>
        <a:lstStyle/>
        <a:p>
          <a:endParaRPr lang="fr-FR"/>
        </a:p>
      </dgm:t>
    </dgm:pt>
    <dgm:pt modelId="{F0FF5B0F-FB59-4C0D-AB09-40568E65062D}" type="sibTrans" cxnId="{A9985FAB-0BBD-426F-8400-21ABBBACE342}">
      <dgm:prSet/>
      <dgm:spPr/>
      <dgm:t>
        <a:bodyPr/>
        <a:lstStyle/>
        <a:p>
          <a:endParaRPr lang="fr-FR"/>
        </a:p>
      </dgm:t>
    </dgm:pt>
    <dgm:pt modelId="{85CD1867-A78D-4957-B910-1FC555DABDF2}">
      <dgm:prSet phldrT="[Texte]"/>
      <dgm:spPr/>
      <dgm:t>
        <a:bodyPr/>
        <a:lstStyle/>
        <a:p>
          <a:r>
            <a:rPr lang="fr-BE" dirty="0" smtClean="0"/>
            <a:t>Professeurs de Sciences </a:t>
          </a:r>
          <a:endParaRPr lang="fr-FR" dirty="0"/>
        </a:p>
      </dgm:t>
    </dgm:pt>
    <dgm:pt modelId="{51CC2880-A27E-47AB-A3D4-C38E3B6FB16F}" type="parTrans" cxnId="{F6272867-028A-4ED9-A8B8-E36E77DCFDBB}">
      <dgm:prSet/>
      <dgm:spPr/>
      <dgm:t>
        <a:bodyPr/>
        <a:lstStyle/>
        <a:p>
          <a:endParaRPr lang="fr-FR"/>
        </a:p>
      </dgm:t>
    </dgm:pt>
    <dgm:pt modelId="{D6659E0C-9133-4D87-8B4A-6E96BEF851E2}" type="sibTrans" cxnId="{F6272867-028A-4ED9-A8B8-E36E77DCFDBB}">
      <dgm:prSet/>
      <dgm:spPr/>
      <dgm:t>
        <a:bodyPr/>
        <a:lstStyle/>
        <a:p>
          <a:endParaRPr lang="fr-FR"/>
        </a:p>
      </dgm:t>
    </dgm:pt>
    <dgm:pt modelId="{05502582-C295-4AEF-A52E-ACB2CDE355B5}">
      <dgm:prSet phldrT="[Texte]" custT="1"/>
      <dgm:spPr/>
      <dgm:t>
        <a:bodyPr/>
        <a:lstStyle/>
        <a:p>
          <a:r>
            <a:rPr lang="fr-BE" sz="2000" dirty="0" smtClean="0"/>
            <a:t>Professeurs Bac Sciences</a:t>
          </a:r>
          <a:endParaRPr lang="fr-FR" sz="2000" dirty="0"/>
        </a:p>
      </dgm:t>
    </dgm:pt>
    <dgm:pt modelId="{3CFE4DA6-9EAC-4ED9-A290-0C801E02726C}" type="parTrans" cxnId="{CE1AD54E-091E-42D1-BAEB-4D6FC08BA322}">
      <dgm:prSet/>
      <dgm:spPr/>
      <dgm:t>
        <a:bodyPr/>
        <a:lstStyle/>
        <a:p>
          <a:endParaRPr lang="fr-FR"/>
        </a:p>
      </dgm:t>
    </dgm:pt>
    <dgm:pt modelId="{E02A358A-9521-4301-86E3-FD3B160A52A9}" type="sibTrans" cxnId="{CE1AD54E-091E-42D1-BAEB-4D6FC08BA322}">
      <dgm:prSet/>
      <dgm:spPr/>
      <dgm:t>
        <a:bodyPr/>
        <a:lstStyle/>
        <a:p>
          <a:endParaRPr lang="fr-FR"/>
        </a:p>
      </dgm:t>
    </dgm:pt>
    <dgm:pt modelId="{094F8CBC-A703-4FEF-9399-422A15C609A3}">
      <dgm:prSet phldrT="[Texte]" custT="1"/>
      <dgm:spPr/>
      <dgm:t>
        <a:bodyPr/>
        <a:lstStyle/>
        <a:p>
          <a:r>
            <a:rPr lang="fr-BE" sz="2400" dirty="0" smtClean="0"/>
            <a:t>Inforef</a:t>
          </a:r>
          <a:endParaRPr lang="fr-FR" sz="2400" dirty="0"/>
        </a:p>
      </dgm:t>
    </dgm:pt>
    <dgm:pt modelId="{13653635-3325-4020-8DDE-F759CF391712}" type="parTrans" cxnId="{A99B24A9-6119-486E-9DF6-281F8B083ABE}">
      <dgm:prSet/>
      <dgm:spPr/>
      <dgm:t>
        <a:bodyPr/>
        <a:lstStyle/>
        <a:p>
          <a:endParaRPr lang="fr-FR"/>
        </a:p>
      </dgm:t>
    </dgm:pt>
    <dgm:pt modelId="{F7B31575-3F9A-416F-843C-1243753F523B}" type="sibTrans" cxnId="{A99B24A9-6119-486E-9DF6-281F8B083ABE}">
      <dgm:prSet/>
      <dgm:spPr/>
      <dgm:t>
        <a:bodyPr/>
        <a:lstStyle/>
        <a:p>
          <a:endParaRPr lang="fr-FR"/>
        </a:p>
      </dgm:t>
    </dgm:pt>
    <dgm:pt modelId="{5E05AFB4-3826-4F32-8EE8-7D15BB9B292B}">
      <dgm:prSet phldrT="[Texte]" custT="1"/>
      <dgm:spPr/>
      <dgm:t>
        <a:bodyPr/>
        <a:lstStyle/>
        <a:p>
          <a:r>
            <a:rPr lang="fr-BE" sz="2000" dirty="0" smtClean="0"/>
            <a:t>Etudiants 2</a:t>
          </a:r>
          <a:r>
            <a:rPr lang="fr-BE" sz="2000" baseline="30000" dirty="0" smtClean="0"/>
            <a:t>ème</a:t>
          </a:r>
          <a:r>
            <a:rPr lang="fr-BE" sz="2000" dirty="0" smtClean="0"/>
            <a:t> Bac Sciences</a:t>
          </a:r>
          <a:endParaRPr lang="fr-FR" sz="2000" dirty="0"/>
        </a:p>
      </dgm:t>
    </dgm:pt>
    <dgm:pt modelId="{A57E0FEF-78FF-4E92-9E29-DF78B8F610BC}" type="parTrans" cxnId="{226E30EB-7C26-4837-96F7-F10496BEBF49}">
      <dgm:prSet/>
      <dgm:spPr/>
      <dgm:t>
        <a:bodyPr/>
        <a:lstStyle/>
        <a:p>
          <a:endParaRPr lang="fr-FR"/>
        </a:p>
      </dgm:t>
    </dgm:pt>
    <dgm:pt modelId="{5F8001BE-F3B8-440B-B0D4-C74111A1B463}" type="sibTrans" cxnId="{226E30EB-7C26-4837-96F7-F10496BEBF49}">
      <dgm:prSet/>
      <dgm:spPr/>
      <dgm:t>
        <a:bodyPr/>
        <a:lstStyle/>
        <a:p>
          <a:endParaRPr lang="fr-FR"/>
        </a:p>
      </dgm:t>
    </dgm:pt>
    <dgm:pt modelId="{044A4FCC-5348-4BD2-A2BE-81E2EDD38505}" type="pres">
      <dgm:prSet presAssocID="{126392F7-7F90-4EAA-B098-B318C68EB96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2F714C-D509-47F8-A245-0B2432FB6B3D}" type="pres">
      <dgm:prSet presAssocID="{9BF843F8-0BE8-4559-8F37-57F4E6D6711A}" presName="centerShape" presStyleLbl="node0" presStyleIdx="0" presStyleCnt="1"/>
      <dgm:spPr/>
      <dgm:t>
        <a:bodyPr/>
        <a:lstStyle/>
        <a:p>
          <a:endParaRPr lang="fr-FR"/>
        </a:p>
      </dgm:t>
    </dgm:pt>
    <dgm:pt modelId="{5E24546E-24AA-4CFF-9BA6-1EAA8263FCF7}" type="pres">
      <dgm:prSet presAssocID="{85CD1867-A78D-4957-B910-1FC555DABDF2}" presName="node" presStyleLbl="node1" presStyleIdx="0" presStyleCnt="4" custScaleX="130889" custScaleY="1127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126122-6897-47A4-B240-E9AD316E21AF}" type="pres">
      <dgm:prSet presAssocID="{85CD1867-A78D-4957-B910-1FC555DABDF2}" presName="dummy" presStyleCnt="0"/>
      <dgm:spPr/>
    </dgm:pt>
    <dgm:pt modelId="{3EC65B17-CF12-4228-B3B8-892DCC377703}" type="pres">
      <dgm:prSet presAssocID="{D6659E0C-9133-4D87-8B4A-6E96BEF851E2}" presName="sibTrans" presStyleLbl="sibTrans2D1" presStyleIdx="0" presStyleCnt="4"/>
      <dgm:spPr/>
      <dgm:t>
        <a:bodyPr/>
        <a:lstStyle/>
        <a:p>
          <a:endParaRPr lang="fr-FR"/>
        </a:p>
      </dgm:t>
    </dgm:pt>
    <dgm:pt modelId="{66832B5A-6606-46C5-BE7C-EABCD1F8E0F2}" type="pres">
      <dgm:prSet presAssocID="{05502582-C295-4AEF-A52E-ACB2CDE355B5}" presName="node" presStyleLbl="node1" presStyleIdx="1" presStyleCnt="4" custScaleX="138631" custScaleY="1261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D10F30-A71D-45F4-BC5F-04317CDD899D}" type="pres">
      <dgm:prSet presAssocID="{05502582-C295-4AEF-A52E-ACB2CDE355B5}" presName="dummy" presStyleCnt="0"/>
      <dgm:spPr/>
    </dgm:pt>
    <dgm:pt modelId="{70CEB925-1EF7-451A-AD58-381FBB0192F2}" type="pres">
      <dgm:prSet presAssocID="{E02A358A-9521-4301-86E3-FD3B160A52A9}" presName="sibTrans" presStyleLbl="sibTrans2D1" presStyleIdx="1" presStyleCnt="4"/>
      <dgm:spPr/>
      <dgm:t>
        <a:bodyPr/>
        <a:lstStyle/>
        <a:p>
          <a:endParaRPr lang="fr-FR"/>
        </a:p>
      </dgm:t>
    </dgm:pt>
    <dgm:pt modelId="{A934FD3C-995B-4B86-A48A-137418D2E381}" type="pres">
      <dgm:prSet presAssocID="{094F8CBC-A703-4FEF-9399-422A15C609A3}" presName="node" presStyleLbl="node1" presStyleIdx="2" presStyleCnt="4" custScaleX="121635" custScaleY="1216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D2119A-EC8F-4D1E-B3D8-45B98F1AD984}" type="pres">
      <dgm:prSet presAssocID="{094F8CBC-A703-4FEF-9399-422A15C609A3}" presName="dummy" presStyleCnt="0"/>
      <dgm:spPr/>
    </dgm:pt>
    <dgm:pt modelId="{806662FC-CD42-4A23-A513-C325F5E822AC}" type="pres">
      <dgm:prSet presAssocID="{F7B31575-3F9A-416F-843C-1243753F523B}" presName="sibTrans" presStyleLbl="sibTrans2D1" presStyleIdx="2" presStyleCnt="4"/>
      <dgm:spPr/>
      <dgm:t>
        <a:bodyPr/>
        <a:lstStyle/>
        <a:p>
          <a:endParaRPr lang="fr-FR"/>
        </a:p>
      </dgm:t>
    </dgm:pt>
    <dgm:pt modelId="{25F429F1-BD96-44F1-8B2D-7B15AF79D405}" type="pres">
      <dgm:prSet presAssocID="{5E05AFB4-3826-4F32-8EE8-7D15BB9B292B}" presName="node" presStyleLbl="node1" presStyleIdx="3" presStyleCnt="4" custScaleX="132266" custScaleY="135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15BA04-9F58-4B9D-92B2-6F06F2A23B81}" type="pres">
      <dgm:prSet presAssocID="{5E05AFB4-3826-4F32-8EE8-7D15BB9B292B}" presName="dummy" presStyleCnt="0"/>
      <dgm:spPr/>
    </dgm:pt>
    <dgm:pt modelId="{7BC86244-5EA2-4FB1-BE58-C694E6243CCE}" type="pres">
      <dgm:prSet presAssocID="{5F8001BE-F3B8-440B-B0D4-C74111A1B463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226E30EB-7C26-4837-96F7-F10496BEBF49}" srcId="{9BF843F8-0BE8-4559-8F37-57F4E6D6711A}" destId="{5E05AFB4-3826-4F32-8EE8-7D15BB9B292B}" srcOrd="3" destOrd="0" parTransId="{A57E0FEF-78FF-4E92-9E29-DF78B8F610BC}" sibTransId="{5F8001BE-F3B8-440B-B0D4-C74111A1B463}"/>
    <dgm:cxn modelId="{A9985FAB-0BBD-426F-8400-21ABBBACE342}" srcId="{126392F7-7F90-4EAA-B098-B318C68EB964}" destId="{9BF843F8-0BE8-4559-8F37-57F4E6D6711A}" srcOrd="0" destOrd="0" parTransId="{B1CEBB48-0CE6-4501-9D95-2B45719E9209}" sibTransId="{F0FF5B0F-FB59-4C0D-AB09-40568E65062D}"/>
    <dgm:cxn modelId="{1EE24376-A774-43C0-A767-7FFC7E2B6B91}" type="presOf" srcId="{9BF843F8-0BE8-4559-8F37-57F4E6D6711A}" destId="{702F714C-D509-47F8-A245-0B2432FB6B3D}" srcOrd="0" destOrd="0" presId="urn:microsoft.com/office/officeart/2005/8/layout/radial6"/>
    <dgm:cxn modelId="{8902AB05-532A-41DC-BC6F-72532503D1CD}" type="presOf" srcId="{126392F7-7F90-4EAA-B098-B318C68EB964}" destId="{044A4FCC-5348-4BD2-A2BE-81E2EDD38505}" srcOrd="0" destOrd="0" presId="urn:microsoft.com/office/officeart/2005/8/layout/radial6"/>
    <dgm:cxn modelId="{140B9FEC-BD6B-4AA9-9C66-429F40511B7E}" type="presOf" srcId="{05502582-C295-4AEF-A52E-ACB2CDE355B5}" destId="{66832B5A-6606-46C5-BE7C-EABCD1F8E0F2}" srcOrd="0" destOrd="0" presId="urn:microsoft.com/office/officeart/2005/8/layout/radial6"/>
    <dgm:cxn modelId="{1D597203-9255-4867-8038-1A84C34CB8DE}" type="presOf" srcId="{D6659E0C-9133-4D87-8B4A-6E96BEF851E2}" destId="{3EC65B17-CF12-4228-B3B8-892DCC377703}" srcOrd="0" destOrd="0" presId="urn:microsoft.com/office/officeart/2005/8/layout/radial6"/>
    <dgm:cxn modelId="{B434FAD9-C23B-4387-A5AC-AF0FF55781C9}" type="presOf" srcId="{85CD1867-A78D-4957-B910-1FC555DABDF2}" destId="{5E24546E-24AA-4CFF-9BA6-1EAA8263FCF7}" srcOrd="0" destOrd="0" presId="urn:microsoft.com/office/officeart/2005/8/layout/radial6"/>
    <dgm:cxn modelId="{F6272867-028A-4ED9-A8B8-E36E77DCFDBB}" srcId="{9BF843F8-0BE8-4559-8F37-57F4E6D6711A}" destId="{85CD1867-A78D-4957-B910-1FC555DABDF2}" srcOrd="0" destOrd="0" parTransId="{51CC2880-A27E-47AB-A3D4-C38E3B6FB16F}" sibTransId="{D6659E0C-9133-4D87-8B4A-6E96BEF851E2}"/>
    <dgm:cxn modelId="{C609C748-E213-4D20-B9E3-6734118D1CE1}" type="presOf" srcId="{5E05AFB4-3826-4F32-8EE8-7D15BB9B292B}" destId="{25F429F1-BD96-44F1-8B2D-7B15AF79D405}" srcOrd="0" destOrd="0" presId="urn:microsoft.com/office/officeart/2005/8/layout/radial6"/>
    <dgm:cxn modelId="{24FD37CF-17C1-496C-AB63-292A977C5E02}" type="presOf" srcId="{5F8001BE-F3B8-440B-B0D4-C74111A1B463}" destId="{7BC86244-5EA2-4FB1-BE58-C694E6243CCE}" srcOrd="0" destOrd="0" presId="urn:microsoft.com/office/officeart/2005/8/layout/radial6"/>
    <dgm:cxn modelId="{CE1AD54E-091E-42D1-BAEB-4D6FC08BA322}" srcId="{9BF843F8-0BE8-4559-8F37-57F4E6D6711A}" destId="{05502582-C295-4AEF-A52E-ACB2CDE355B5}" srcOrd="1" destOrd="0" parTransId="{3CFE4DA6-9EAC-4ED9-A290-0C801E02726C}" sibTransId="{E02A358A-9521-4301-86E3-FD3B160A52A9}"/>
    <dgm:cxn modelId="{0CE586EE-077B-46E0-96C2-CDD6C0C8DB17}" type="presOf" srcId="{F7B31575-3F9A-416F-843C-1243753F523B}" destId="{806662FC-CD42-4A23-A513-C325F5E822AC}" srcOrd="0" destOrd="0" presId="urn:microsoft.com/office/officeart/2005/8/layout/radial6"/>
    <dgm:cxn modelId="{CD20FFE5-535B-4C8C-A3F3-6AB6A3845D95}" type="presOf" srcId="{094F8CBC-A703-4FEF-9399-422A15C609A3}" destId="{A934FD3C-995B-4B86-A48A-137418D2E381}" srcOrd="0" destOrd="0" presId="urn:microsoft.com/office/officeart/2005/8/layout/radial6"/>
    <dgm:cxn modelId="{F8B712DA-BB21-41CC-85AD-F60E22B997DB}" type="presOf" srcId="{E02A358A-9521-4301-86E3-FD3B160A52A9}" destId="{70CEB925-1EF7-451A-AD58-381FBB0192F2}" srcOrd="0" destOrd="0" presId="urn:microsoft.com/office/officeart/2005/8/layout/radial6"/>
    <dgm:cxn modelId="{A99B24A9-6119-486E-9DF6-281F8B083ABE}" srcId="{9BF843F8-0BE8-4559-8F37-57F4E6D6711A}" destId="{094F8CBC-A703-4FEF-9399-422A15C609A3}" srcOrd="2" destOrd="0" parTransId="{13653635-3325-4020-8DDE-F759CF391712}" sibTransId="{F7B31575-3F9A-416F-843C-1243753F523B}"/>
    <dgm:cxn modelId="{16F2B80D-64FA-495A-8A39-CFBA85D05AD1}" type="presParOf" srcId="{044A4FCC-5348-4BD2-A2BE-81E2EDD38505}" destId="{702F714C-D509-47F8-A245-0B2432FB6B3D}" srcOrd="0" destOrd="0" presId="urn:microsoft.com/office/officeart/2005/8/layout/radial6"/>
    <dgm:cxn modelId="{7007D805-20B7-4E79-98CD-5CE3CAF6D2E1}" type="presParOf" srcId="{044A4FCC-5348-4BD2-A2BE-81E2EDD38505}" destId="{5E24546E-24AA-4CFF-9BA6-1EAA8263FCF7}" srcOrd="1" destOrd="0" presId="urn:microsoft.com/office/officeart/2005/8/layout/radial6"/>
    <dgm:cxn modelId="{2A22DE22-A120-4C64-8901-47D95BDA34C9}" type="presParOf" srcId="{044A4FCC-5348-4BD2-A2BE-81E2EDD38505}" destId="{6C126122-6897-47A4-B240-E9AD316E21AF}" srcOrd="2" destOrd="0" presId="urn:microsoft.com/office/officeart/2005/8/layout/radial6"/>
    <dgm:cxn modelId="{03DF3235-F40A-4BBA-A3D3-1964DA46DC4A}" type="presParOf" srcId="{044A4FCC-5348-4BD2-A2BE-81E2EDD38505}" destId="{3EC65B17-CF12-4228-B3B8-892DCC377703}" srcOrd="3" destOrd="0" presId="urn:microsoft.com/office/officeart/2005/8/layout/radial6"/>
    <dgm:cxn modelId="{25FFE3AF-D3B9-458B-BCCE-CFB4053996D8}" type="presParOf" srcId="{044A4FCC-5348-4BD2-A2BE-81E2EDD38505}" destId="{66832B5A-6606-46C5-BE7C-EABCD1F8E0F2}" srcOrd="4" destOrd="0" presId="urn:microsoft.com/office/officeart/2005/8/layout/radial6"/>
    <dgm:cxn modelId="{ACBC8370-92DA-4FBE-A460-BF2D8E54BDC8}" type="presParOf" srcId="{044A4FCC-5348-4BD2-A2BE-81E2EDD38505}" destId="{7AD10F30-A71D-45F4-BC5F-04317CDD899D}" srcOrd="5" destOrd="0" presId="urn:microsoft.com/office/officeart/2005/8/layout/radial6"/>
    <dgm:cxn modelId="{EE57BBF4-E55B-49D5-848E-4862B64C1208}" type="presParOf" srcId="{044A4FCC-5348-4BD2-A2BE-81E2EDD38505}" destId="{70CEB925-1EF7-451A-AD58-381FBB0192F2}" srcOrd="6" destOrd="0" presId="urn:microsoft.com/office/officeart/2005/8/layout/radial6"/>
    <dgm:cxn modelId="{D321731E-3DC3-4A51-9B81-C16594144296}" type="presParOf" srcId="{044A4FCC-5348-4BD2-A2BE-81E2EDD38505}" destId="{A934FD3C-995B-4B86-A48A-137418D2E381}" srcOrd="7" destOrd="0" presId="urn:microsoft.com/office/officeart/2005/8/layout/radial6"/>
    <dgm:cxn modelId="{4AF3D320-936F-421D-A292-56A1149194DD}" type="presParOf" srcId="{044A4FCC-5348-4BD2-A2BE-81E2EDD38505}" destId="{1DD2119A-EC8F-4D1E-B3D8-45B98F1AD984}" srcOrd="8" destOrd="0" presId="urn:microsoft.com/office/officeart/2005/8/layout/radial6"/>
    <dgm:cxn modelId="{898608DD-5B68-4D98-A1D1-1F3FC416688B}" type="presParOf" srcId="{044A4FCC-5348-4BD2-A2BE-81E2EDD38505}" destId="{806662FC-CD42-4A23-A513-C325F5E822AC}" srcOrd="9" destOrd="0" presId="urn:microsoft.com/office/officeart/2005/8/layout/radial6"/>
    <dgm:cxn modelId="{954521A4-ABA1-4ACE-9B32-73C4721ACCC0}" type="presParOf" srcId="{044A4FCC-5348-4BD2-A2BE-81E2EDD38505}" destId="{25F429F1-BD96-44F1-8B2D-7B15AF79D405}" srcOrd="10" destOrd="0" presId="urn:microsoft.com/office/officeart/2005/8/layout/radial6"/>
    <dgm:cxn modelId="{D5C66EC1-D175-4F4F-BA2C-310BF92334C1}" type="presParOf" srcId="{044A4FCC-5348-4BD2-A2BE-81E2EDD38505}" destId="{0415BA04-9F58-4B9D-92B2-6F06F2A23B81}" srcOrd="11" destOrd="0" presId="urn:microsoft.com/office/officeart/2005/8/layout/radial6"/>
    <dgm:cxn modelId="{7DB04730-A2F9-4E2B-B6D4-C85B9ACA4AC0}" type="presParOf" srcId="{044A4FCC-5348-4BD2-A2BE-81E2EDD38505}" destId="{7BC86244-5EA2-4FB1-BE58-C694E6243CCE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86244-5EA2-4FB1-BE58-C694E6243CCE}">
      <dsp:nvSpPr>
        <dsp:cNvPr id="0" name=""/>
        <dsp:cNvSpPr/>
      </dsp:nvSpPr>
      <dsp:spPr>
        <a:xfrm>
          <a:off x="1918702" y="682758"/>
          <a:ext cx="4800290" cy="4800290"/>
        </a:xfrm>
        <a:prstGeom prst="blockArc">
          <a:avLst>
            <a:gd name="adj1" fmla="val 10800000"/>
            <a:gd name="adj2" fmla="val 16200000"/>
            <a:gd name="adj3" fmla="val 4632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6662FC-CD42-4A23-A513-C325F5E822AC}">
      <dsp:nvSpPr>
        <dsp:cNvPr id="0" name=""/>
        <dsp:cNvSpPr/>
      </dsp:nvSpPr>
      <dsp:spPr>
        <a:xfrm>
          <a:off x="1918702" y="682758"/>
          <a:ext cx="4800290" cy="4800290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EB925-1EF7-451A-AD58-381FBB0192F2}">
      <dsp:nvSpPr>
        <dsp:cNvPr id="0" name=""/>
        <dsp:cNvSpPr/>
      </dsp:nvSpPr>
      <dsp:spPr>
        <a:xfrm>
          <a:off x="1918702" y="682758"/>
          <a:ext cx="4800290" cy="4800290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C65B17-CF12-4228-B3B8-892DCC377703}">
      <dsp:nvSpPr>
        <dsp:cNvPr id="0" name=""/>
        <dsp:cNvSpPr/>
      </dsp:nvSpPr>
      <dsp:spPr>
        <a:xfrm>
          <a:off x="1918702" y="682758"/>
          <a:ext cx="4800290" cy="4800290"/>
        </a:xfrm>
        <a:prstGeom prst="blockArc">
          <a:avLst>
            <a:gd name="adj1" fmla="val 16200000"/>
            <a:gd name="adj2" fmla="val 0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F714C-D509-47F8-A245-0B2432FB6B3D}">
      <dsp:nvSpPr>
        <dsp:cNvPr id="0" name=""/>
        <dsp:cNvSpPr/>
      </dsp:nvSpPr>
      <dsp:spPr>
        <a:xfrm>
          <a:off x="3216027" y="1980082"/>
          <a:ext cx="2205640" cy="220564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Projet Européen- Projet Ecole Numérique</a:t>
          </a:r>
          <a:endParaRPr lang="fr-FR" sz="2100" kern="1200" dirty="0"/>
        </a:p>
      </dsp:txBody>
      <dsp:txXfrm>
        <a:off x="3539035" y="2303090"/>
        <a:ext cx="1559624" cy="1559624"/>
      </dsp:txXfrm>
    </dsp:sp>
    <dsp:sp modelId="{5E24546E-24AA-4CFF-9BA6-1EAA8263FCF7}">
      <dsp:nvSpPr>
        <dsp:cNvPr id="0" name=""/>
        <dsp:cNvSpPr/>
      </dsp:nvSpPr>
      <dsp:spPr>
        <a:xfrm>
          <a:off x="3308418" y="-132222"/>
          <a:ext cx="2020858" cy="174112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Professeurs de Sciences </a:t>
          </a:r>
          <a:endParaRPr lang="fr-FR" sz="1900" kern="1200" dirty="0"/>
        </a:p>
      </dsp:txBody>
      <dsp:txXfrm>
        <a:off x="3604366" y="122760"/>
        <a:ext cx="1428962" cy="1231162"/>
      </dsp:txXfrm>
    </dsp:sp>
    <dsp:sp modelId="{66832B5A-6606-46C5-BE7C-EABCD1F8E0F2}">
      <dsp:nvSpPr>
        <dsp:cNvPr id="0" name=""/>
        <dsp:cNvSpPr/>
      </dsp:nvSpPr>
      <dsp:spPr>
        <a:xfrm>
          <a:off x="5593215" y="2108972"/>
          <a:ext cx="2140391" cy="1947861"/>
        </a:xfrm>
        <a:prstGeom prst="ellipse">
          <a:avLst/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shade val="15000"/>
                <a:satMod val="180000"/>
              </a:schemeClr>
            </a:gs>
            <a:gs pos="50000">
              <a:schemeClr val="accent3">
                <a:hueOff val="3874869"/>
                <a:satOff val="-12382"/>
                <a:lumOff val="-3137"/>
                <a:alphaOff val="0"/>
                <a:shade val="45000"/>
                <a:satMod val="170000"/>
              </a:schemeClr>
            </a:gs>
            <a:gs pos="70000">
              <a:schemeClr val="accent3">
                <a:hueOff val="3874869"/>
                <a:satOff val="-12382"/>
                <a:lumOff val="-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Professeurs Bac Sciences</a:t>
          </a:r>
          <a:endParaRPr lang="fr-FR" sz="2000" kern="1200" dirty="0"/>
        </a:p>
      </dsp:txBody>
      <dsp:txXfrm>
        <a:off x="5906668" y="2394230"/>
        <a:ext cx="1513485" cy="1377345"/>
      </dsp:txXfrm>
    </dsp:sp>
    <dsp:sp modelId="{A934FD3C-995B-4B86-A48A-137418D2E381}">
      <dsp:nvSpPr>
        <dsp:cNvPr id="0" name=""/>
        <dsp:cNvSpPr/>
      </dsp:nvSpPr>
      <dsp:spPr>
        <a:xfrm>
          <a:off x="3379856" y="4488568"/>
          <a:ext cx="1877981" cy="1877796"/>
        </a:xfrm>
        <a:prstGeom prst="ellipse">
          <a:avLst/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shade val="15000"/>
                <a:satMod val="180000"/>
              </a:schemeClr>
            </a:gs>
            <a:gs pos="50000">
              <a:schemeClr val="accent3">
                <a:hueOff val="7749738"/>
                <a:satOff val="-24763"/>
                <a:lumOff val="-6275"/>
                <a:alphaOff val="0"/>
                <a:shade val="45000"/>
                <a:satMod val="170000"/>
              </a:schemeClr>
            </a:gs>
            <a:gs pos="70000">
              <a:schemeClr val="accent3">
                <a:hueOff val="7749738"/>
                <a:satOff val="-24763"/>
                <a:lumOff val="-6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/>
            <a:t>Inforef</a:t>
          </a:r>
          <a:endParaRPr lang="fr-FR" sz="2400" kern="1200" dirty="0"/>
        </a:p>
      </dsp:txBody>
      <dsp:txXfrm>
        <a:off x="3654880" y="4763565"/>
        <a:ext cx="1327933" cy="1327802"/>
      </dsp:txXfrm>
    </dsp:sp>
    <dsp:sp modelId="{25F429F1-BD96-44F1-8B2D-7B15AF79D405}">
      <dsp:nvSpPr>
        <dsp:cNvPr id="0" name=""/>
        <dsp:cNvSpPr/>
      </dsp:nvSpPr>
      <dsp:spPr>
        <a:xfrm>
          <a:off x="953225" y="2037534"/>
          <a:ext cx="2042119" cy="2090738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Etudiants 2</a:t>
          </a:r>
          <a:r>
            <a:rPr lang="fr-BE" sz="2000" kern="1200" baseline="30000" dirty="0" smtClean="0"/>
            <a:t>ème</a:t>
          </a:r>
          <a:r>
            <a:rPr lang="fr-BE" sz="2000" kern="1200" dirty="0" smtClean="0"/>
            <a:t> Bac Sciences</a:t>
          </a:r>
          <a:endParaRPr lang="fr-FR" sz="2000" kern="1200" dirty="0"/>
        </a:p>
      </dsp:txBody>
      <dsp:txXfrm>
        <a:off x="1252286" y="2343715"/>
        <a:ext cx="1443997" cy="1478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125C-C0DB-426E-934D-7F04DB1BB985}" type="datetimeFigureOut">
              <a:rPr lang="fr-FR" smtClean="0"/>
              <a:pPr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D6D80-6227-4DDD-B113-875BAB163C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9124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0D0A-72CE-4730-9ADA-8B1E73C3541D}" type="datetimeFigureOut">
              <a:rPr lang="fr-FR" smtClean="0"/>
              <a:pPr/>
              <a:t>28/03/2014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AC3B3-89C2-40C2-A44B-6114D5B1FC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2024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Présentation Nadine Stouvenakers,</a:t>
            </a:r>
            <a:r>
              <a:rPr lang="fr-BE" baseline="0" dirty="0" smtClean="0"/>
              <a:t> Anne Jadoul, Sabrina Closset, Géraldine </a:t>
            </a:r>
            <a:r>
              <a:rPr lang="fr-BE" baseline="0" dirty="0" err="1" smtClean="0"/>
              <a:t>Godbille</a:t>
            </a:r>
            <a:r>
              <a:rPr lang="fr-BE" baseline="0" dirty="0" smtClean="0"/>
              <a:t>, Bonjean Laura et Califice François</a:t>
            </a:r>
          </a:p>
          <a:p>
            <a:r>
              <a:rPr lang="fr-BE" baseline="0" dirty="0" smtClean="0"/>
              <a:t>Fabienne Sion ne peut se joindre à nous vu son horaire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C3B3-89C2-40C2-A44B-6114D5B1FC4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6789F2-0472-4A1B-8EBA-7665834B75E2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399B3-A46E-4736-ACFB-37BAB7EFB769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377A4-96C6-4A5E-907A-B9D8C8DBA849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9A9D3-C839-42BB-96AC-FD8072F39EAD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B5D0A-778D-4524-B596-1C2EA5ED3427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85824-260D-4E52-B4E9-C1B11722D367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E4586-B669-464D-9D51-3CD55E18BBBC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59B9B-FF5F-40FF-A902-B4C8C23DF41F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38043-EFCA-435A-9DB3-4A7088024A1E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2C21C0-3329-4412-AF75-CFB865776BBB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9E2E5E-DFFA-44AC-BF9B-6DDEAB53399A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F57CAA-2AB4-4F3A-B062-7C6619FDE767}" type="datetime1">
              <a:rPr lang="fr-FR" smtClean="0"/>
              <a:pPr/>
              <a:t>28/03/2014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94CF60-5FEF-4BBE-8E26-73ACDA3CD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ofutur.com/sit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lusters.wallonie.be/federateur-fr/les-projets.html?IDC=1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ef.be/exterieurs/divna/sequences_cours_brajkovic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helmo.be/course/view.php?id=14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sz="4400" dirty="0" smtClean="0"/>
              <a:t>Groupe de travail </a:t>
            </a:r>
            <a:r>
              <a:rPr lang="fr-BE" sz="44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TIC</a:t>
            </a:r>
            <a:r>
              <a:rPr lang="fr-BE" sz="4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himi</a:t>
            </a:r>
            <a:r>
              <a:rPr lang="fr-BE" sz="44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fr-BE" sz="36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ème</a:t>
            </a:r>
            <a:r>
              <a:rPr lang="fr-BE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réunion</a:t>
            </a:r>
            <a:br>
              <a:rPr lang="fr-BE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BE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22 janvier 2014</a:t>
            </a:r>
            <a: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fr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BE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Bienvenue à tous!</a:t>
            </a:r>
            <a:endParaRPr lang="fr-FR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www.neofutur.com/site/images/B600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785926"/>
            <a:ext cx="2428892" cy="274968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57554" y="40005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sz="1000" dirty="0" smtClean="0">
                <a:hlinkClick r:id="rId4"/>
              </a:rPr>
              <a:t>http://www.neofutur.com/site/</a:t>
            </a:r>
            <a:endParaRPr lang="fr-FR" sz="1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2867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èche vers le bas 2"/>
          <p:cNvSpPr/>
          <p:nvPr/>
        </p:nvSpPr>
        <p:spPr>
          <a:xfrm rot="7184706">
            <a:off x="4103792" y="4358815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571868" y="5143512"/>
            <a:ext cx="50006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Cliquez sur bachelier Sciences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6583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èche vers le bas 2"/>
          <p:cNvSpPr/>
          <p:nvPr/>
        </p:nvSpPr>
        <p:spPr>
          <a:xfrm rot="7184706">
            <a:off x="4532419" y="4644568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28992" y="5357826"/>
            <a:ext cx="500066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Cliquez sur bachelier en Sciences – Projet </a:t>
            </a:r>
            <a:r>
              <a:rPr lang="fr-BE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TIChimiE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19073" t="7867" r="21247" b="10839"/>
          <a:stretch>
            <a:fillRect/>
          </a:stretch>
        </p:blipFill>
        <p:spPr bwMode="auto">
          <a:xfrm>
            <a:off x="285720" y="-1"/>
            <a:ext cx="8358246" cy="534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èche vers le bas 2"/>
          <p:cNvSpPr/>
          <p:nvPr/>
        </p:nvSpPr>
        <p:spPr>
          <a:xfrm rot="8282715">
            <a:off x="5437408" y="4200669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29058" y="4857760"/>
            <a:ext cx="500066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Cliquez sur « Test d’une ressource didactique : description des résultats » 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75"/>
            <a:ext cx="8072462" cy="44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èche vers le bas 2"/>
          <p:cNvSpPr/>
          <p:nvPr/>
        </p:nvSpPr>
        <p:spPr>
          <a:xfrm rot="8282715">
            <a:off x="5008780" y="4915049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786182" y="5657671"/>
            <a:ext cx="50006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Complétez les champs vides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2297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èche vers le bas 2"/>
          <p:cNvSpPr/>
          <p:nvPr/>
        </p:nvSpPr>
        <p:spPr>
          <a:xfrm rot="8282715">
            <a:off x="1865509" y="3986355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357422" y="4786322"/>
            <a:ext cx="500066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la fin du questionnaire, cliquez sur « envoyer le questionnaire »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Organisation</a:t>
            </a:r>
          </a:p>
          <a:p>
            <a:pPr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4 réunions :</a:t>
            </a:r>
          </a:p>
          <a:p>
            <a:pPr>
              <a:buFontTx/>
              <a:buChar char="-"/>
            </a:pPr>
            <a:r>
              <a:rPr lang="fr-BE" sz="2300" dirty="0" smtClean="0">
                <a:sym typeface="Wingdings"/>
              </a:rPr>
              <a:t>22 et 29 janvier</a:t>
            </a:r>
          </a:p>
          <a:p>
            <a:pPr>
              <a:buFontTx/>
              <a:buChar char="-"/>
            </a:pPr>
            <a:r>
              <a:rPr lang="fr-BE" sz="2300" dirty="0" smtClean="0">
                <a:sym typeface="Wingdings"/>
              </a:rPr>
              <a:t>12 et 19 février</a:t>
            </a:r>
          </a:p>
          <a:p>
            <a:pPr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Horaire :</a:t>
            </a:r>
            <a:r>
              <a:rPr lang="fr-BE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 </a:t>
            </a:r>
            <a:r>
              <a:rPr lang="fr-BE" sz="2300" dirty="0" smtClean="0">
                <a:sym typeface="Wingdings"/>
              </a:rPr>
              <a:t>9h15 – 12h15</a:t>
            </a:r>
          </a:p>
          <a:p>
            <a:pPr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Lieu : </a:t>
            </a:r>
            <a:r>
              <a:rPr lang="fr-BE" sz="2300" dirty="0" smtClean="0">
                <a:sym typeface="Wingdings"/>
              </a:rPr>
              <a:t>214 et 209 (si nécessaire)</a:t>
            </a:r>
          </a:p>
          <a:p>
            <a:pPr>
              <a:buNone/>
            </a:pPr>
            <a:endParaRPr lang="fr-BE" sz="2300" dirty="0" smtClean="0">
              <a:sym typeface="Wingding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Réunion de l’ensemble des partenaires dans le cadre du projet CHEMISTRY :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ym typeface="Wingdings"/>
              </a:rPr>
              <a:t>sur le thème du « </a:t>
            </a:r>
            <a:r>
              <a:rPr lang="fr-FR" sz="2800" dirty="0" err="1" smtClean="0">
                <a:sym typeface="Wingdings"/>
              </a:rPr>
              <a:t>testing</a:t>
            </a:r>
            <a:r>
              <a:rPr lang="fr-FR" sz="2800" dirty="0" smtClean="0">
                <a:sym typeface="Wingdings"/>
              </a:rPr>
              <a:t> des ressources TICE : Les meilleurs exemples » </a:t>
            </a:r>
          </a:p>
          <a:p>
            <a:pPr>
              <a:buNone/>
            </a:pPr>
            <a:endParaRPr lang="fr-FR" sz="2800" dirty="0" smtClean="0">
              <a:sym typeface="Wingdings"/>
            </a:endParaRPr>
          </a:p>
          <a:p>
            <a:pPr>
              <a:buNone/>
            </a:pPr>
            <a:r>
              <a:rPr lang="fr-FR" sz="2800" dirty="0" smtClean="0">
                <a:sym typeface="Wingdings"/>
              </a:rPr>
              <a:t>Le 26 février 2014 de 13h30 à 18h à HELMo Ste Croix</a:t>
            </a:r>
          </a:p>
          <a:p>
            <a:pPr>
              <a:buNone/>
            </a:pPr>
            <a:endParaRPr lang="fr-BE" dirty="0" smtClean="0"/>
          </a:p>
          <a:p>
            <a:r>
              <a:rPr lang="fr-BE" b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Seriez-vous prêts </a:t>
            </a:r>
            <a:r>
              <a:rPr lang="fr-BE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à présenter quelques minutes votre travail lors de cette réunion ?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Attentes des acteurs du projet</a:t>
            </a:r>
          </a:p>
          <a:p>
            <a:pPr algn="ctr"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Choix des thèmes/formation des groupes </a:t>
            </a:r>
          </a:p>
          <a:p>
            <a:pPr algn="ctr">
              <a:buNone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Professeurs/Etudiants</a:t>
            </a:r>
          </a:p>
          <a:p>
            <a:pPr algn="ctr">
              <a:buNone/>
            </a:pPr>
            <a:endParaRPr lang="fr-BE" sz="2300" dirty="0" smtClean="0">
              <a:sym typeface="Wingdings"/>
            </a:endParaRPr>
          </a:p>
          <a:p>
            <a:pPr algn="ctr">
              <a:buNone/>
            </a:pPr>
            <a:endParaRPr lang="fr-BE" sz="2300" dirty="0" smtClean="0">
              <a:sym typeface="Wingdings"/>
            </a:endParaRPr>
          </a:p>
          <a:p>
            <a:pPr>
              <a:buNone/>
            </a:pPr>
            <a:endParaRPr lang="fr-BE" dirty="0" smtClean="0">
              <a:solidFill>
                <a:schemeClr val="accent2">
                  <a:lumMod val="75000"/>
                </a:schemeClr>
              </a:solidFill>
              <a:sym typeface="Wingdings"/>
            </a:endParaRPr>
          </a:p>
          <a:p>
            <a:pPr>
              <a:buNone/>
            </a:pPr>
            <a:endParaRPr lang="fr-BE" dirty="0" smtClean="0">
              <a:solidFill>
                <a:schemeClr val="accent2">
                  <a:lumMod val="75000"/>
                </a:schemeClr>
              </a:solidFill>
              <a:sym typeface="Wingdings"/>
            </a:endParaRPr>
          </a:p>
          <a:p>
            <a:pPr algn="ctr">
              <a:buFontTx/>
              <a:buChar char="-"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 algn="ctr"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groupes de travail/Thèmes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0660"/>
          </a:xfrm>
        </p:spPr>
        <p:txBody>
          <a:bodyPr>
            <a:normAutofit/>
          </a:bodyPr>
          <a:lstStyle/>
          <a:p>
            <a:pPr lvl="0"/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Optique</a:t>
            </a:r>
            <a:r>
              <a:rPr lang="fr-FR" b="1" dirty="0" smtClean="0"/>
              <a:t> 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Kroonen Gaëlle, </a:t>
            </a:r>
            <a:r>
              <a:rPr lang="fr-FR" dirty="0" err="1" smtClean="0"/>
              <a:t>Gilen</a:t>
            </a:r>
            <a:r>
              <a:rPr lang="fr-FR" dirty="0" smtClean="0"/>
              <a:t> Caroline, Devaux Maxime, </a:t>
            </a:r>
            <a:r>
              <a:rPr lang="fr-FR" dirty="0" err="1" smtClean="0"/>
              <a:t>Vanstraelen</a:t>
            </a:r>
            <a:r>
              <a:rPr lang="fr-FR" dirty="0" smtClean="0"/>
              <a:t> Loïc</a:t>
            </a:r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Statique - Composition de forces 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Bouchez Aurélie, </a:t>
            </a:r>
            <a:r>
              <a:rPr lang="fr-FR" dirty="0" err="1" smtClean="0"/>
              <a:t>Lesoinne</a:t>
            </a:r>
            <a:r>
              <a:rPr lang="fr-FR" dirty="0" smtClean="0"/>
              <a:t> Antoine, Soblet Barbara, Lejaxhe Cédric, Schmetz Guy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Respiration chez les êtres vivants- photosynthèse</a:t>
            </a:r>
            <a:r>
              <a:rPr lang="fr-FR" b="1" dirty="0" smtClean="0"/>
              <a:t>  </a:t>
            </a:r>
          </a:p>
          <a:p>
            <a:pPr lvl="0"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/>
              <a:t>   Meens Céline, Liégeois Simonne, Pahaut Sophie, Kariger Jérôme, </a:t>
            </a:r>
            <a:r>
              <a:rPr lang="fr-FR" dirty="0" err="1" smtClean="0"/>
              <a:t>Lorguet</a:t>
            </a:r>
            <a:r>
              <a:rPr lang="fr-FR" dirty="0" smtClean="0"/>
              <a:t> Chanel</a:t>
            </a:r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 à la chimie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(notion d’atomes, de molécules,…) </a:t>
            </a:r>
          </a:p>
          <a:p>
            <a:pPr lvl="0">
              <a:buNone/>
            </a:pPr>
            <a:endParaRPr lang="fr-FR" sz="800" dirty="0" smtClean="0"/>
          </a:p>
          <a:p>
            <a:pPr>
              <a:buNone/>
            </a:pPr>
            <a:r>
              <a:rPr lang="fr-FR" dirty="0" smtClean="0"/>
              <a:t> Closset Sabrina, Jadoul Anne, </a:t>
            </a:r>
            <a:r>
              <a:rPr lang="fr-FR" dirty="0" err="1" smtClean="0"/>
              <a:t>Godbille</a:t>
            </a:r>
            <a:r>
              <a:rPr lang="fr-FR" dirty="0" smtClean="0"/>
              <a:t> Géraldine, Adam Gilles, </a:t>
            </a:r>
            <a:r>
              <a:rPr lang="fr-FR" dirty="0" err="1" smtClean="0"/>
              <a:t>Englebert</a:t>
            </a:r>
            <a:r>
              <a:rPr lang="fr-FR" dirty="0" smtClean="0"/>
              <a:t> Nicolas, </a:t>
            </a:r>
            <a:r>
              <a:rPr lang="fr-FR" dirty="0" err="1" smtClean="0"/>
              <a:t>Warnant</a:t>
            </a:r>
            <a:r>
              <a:rPr lang="fr-FR" dirty="0" smtClean="0"/>
              <a:t> Damien, Brajkovic Divna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groupes de travail/Thèmes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/>
          </p:cNvGraphicFramePr>
          <p:nvPr/>
        </p:nvGraphicFramePr>
        <p:xfrm>
          <a:off x="457168" y="285728"/>
          <a:ext cx="8686832" cy="623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Attentes des acteurs du projet</a:t>
            </a:r>
          </a:p>
          <a:p>
            <a:pPr algn="ctr"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Communication : via une plateforme ?</a:t>
            </a:r>
          </a:p>
          <a:p>
            <a:pPr>
              <a:buFontTx/>
              <a:buChar char="-"/>
            </a:pPr>
            <a:endParaRPr lang="fr-BE" dirty="0" smtClean="0">
              <a:solidFill>
                <a:schemeClr val="accent2">
                  <a:lumMod val="75000"/>
                </a:schemeClr>
              </a:solidFill>
              <a:sym typeface="Wingdings"/>
            </a:endParaRP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Autres attentes ?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32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Merci pour votre attention </a:t>
            </a:r>
          </a:p>
          <a:p>
            <a:pPr>
              <a:buNone/>
            </a:pPr>
            <a:r>
              <a:rPr lang="fr-BE" sz="32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et votre collaboration !</a:t>
            </a:r>
            <a:endParaRPr lang="fr-FR" sz="3200" b="1" dirty="0" smtClean="0">
              <a:solidFill>
                <a:schemeClr val="accent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3174" y="5929330"/>
            <a:ext cx="88582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hlinkClick r:id="rId2"/>
              </a:rPr>
              <a:t>http://clusters.wallonie.be/federateur-fr/les-projets.html?IDC=133</a:t>
            </a:r>
            <a:endParaRPr lang="fr-FR" sz="1000" dirty="0"/>
          </a:p>
        </p:txBody>
      </p:sp>
      <p:pic>
        <p:nvPicPr>
          <p:cNvPr id="7" name="Image 6" descr="http://clusters.wallonie.be/servlet/Repository/projets-jpg.jpg?IDR=3758&amp;ID=5386&amp;IDQ=20&amp;LANG=f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928802"/>
            <a:ext cx="4214842" cy="404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pPr>
              <a:buNone/>
            </a:pPr>
            <a:r>
              <a:rPr lang="fr-BE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Objectif</a:t>
            </a:r>
          </a:p>
          <a:p>
            <a:pPr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fr-BE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Conception de séquences d’apprentissage</a:t>
            </a:r>
            <a:r>
              <a:rPr lang="fr-BE" dirty="0" smtClean="0"/>
              <a:t> en collaboration   </a:t>
            </a:r>
            <a:r>
              <a:rPr lang="fr-BE" b="1" dirty="0" smtClean="0"/>
              <a:t>EN  </a:t>
            </a:r>
            <a:r>
              <a:rPr lang="fr-BE" b="1" dirty="0" smtClean="0">
                <a:sym typeface="Wingdings"/>
              </a:rPr>
              <a:t>  </a:t>
            </a:r>
            <a:r>
              <a:rPr lang="fr-BE" b="1" dirty="0" smtClean="0"/>
              <a:t>terrain</a:t>
            </a:r>
            <a:r>
              <a:rPr lang="fr-BE" dirty="0" smtClean="0"/>
              <a:t>.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 Ces séquences doivent privilégier la démarche d’investigation tout en intégrant des outils TICE (TBI, animations,…). 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0034" y="785794"/>
            <a:ext cx="8358246" cy="5143536"/>
          </a:xfrm>
        </p:spPr>
        <p:txBody>
          <a:bodyPr>
            <a:normAutofit fontScale="70000" lnSpcReduction="20000"/>
          </a:bodyPr>
          <a:lstStyle/>
          <a:p>
            <a:endParaRPr lang="fr-BE" sz="9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fr-BE" sz="9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BE" sz="4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/>
              </a:rPr>
              <a:t>Liens avec le projet européen (questionnaires)</a:t>
            </a:r>
          </a:p>
          <a:p>
            <a:pPr>
              <a:buNone/>
            </a:pPr>
            <a:endParaRPr lang="fr-BE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fr-BE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/>
              </a:rPr>
              <a:t>Objectifs pour la dernière année du projet : </a:t>
            </a:r>
          </a:p>
          <a:p>
            <a:pPr>
              <a:buNone/>
            </a:pPr>
            <a:endParaRPr lang="fr-BE" dirty="0" smtClean="0">
              <a:sym typeface="Wingdings"/>
            </a:endParaRPr>
          </a:p>
          <a:p>
            <a:pPr>
              <a:buNone/>
            </a:pPr>
            <a:r>
              <a:rPr lang="fr-BE" dirty="0" smtClean="0">
                <a:sym typeface="Wingdings"/>
              </a:rPr>
              <a:t>   Tester et évaluer les ressources TICE  :</a:t>
            </a:r>
          </a:p>
          <a:p>
            <a:pPr lvl="1">
              <a:buNone/>
            </a:pPr>
            <a:r>
              <a:rPr lang="fr-BE" dirty="0" smtClean="0"/>
              <a:t>Document de travail  « ressources TICE » et la séquence « Découverte de la réaction chimique » sur le site d’Inforef</a:t>
            </a:r>
            <a:endParaRPr lang="fr-BE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fr-BE" dirty="0" smtClean="0">
                <a:sym typeface="Wingdings"/>
              </a:rPr>
              <a:t> </a:t>
            </a:r>
          </a:p>
          <a:p>
            <a:pPr lvl="1">
              <a:buNone/>
            </a:pPr>
            <a:r>
              <a:rPr lang="fr-BE" dirty="0" smtClean="0">
                <a:sym typeface="Wingdings"/>
              </a:rPr>
              <a:t>Lien : Formation CECAFOC </a:t>
            </a:r>
            <a:r>
              <a:rPr lang="fr-BE" dirty="0" smtClean="0">
                <a:sym typeface="Wingdings"/>
                <a:hlinkClick r:id="rId3"/>
              </a:rPr>
              <a:t>http://www.inforef.be/exterieurs/divna/sequences_cours_brajkovic.htm</a:t>
            </a:r>
            <a:endParaRPr lang="fr-BE" dirty="0" smtClean="0">
              <a:sym typeface="Wingdings"/>
            </a:endParaRPr>
          </a:p>
          <a:p>
            <a:pPr>
              <a:buNone/>
            </a:pPr>
            <a:endParaRPr lang="fr-BE" dirty="0" smtClean="0">
              <a:sym typeface="Wingdings"/>
            </a:endParaRPr>
          </a:p>
          <a:p>
            <a:pPr lvl="1">
              <a:buNone/>
            </a:pPr>
            <a:r>
              <a:rPr lang="fr-BE" dirty="0" smtClean="0">
                <a:sym typeface="Wingdings"/>
              </a:rPr>
              <a:t> A l’aide du questionnaire fourni par les promoteurs du projet (questionnaire pour les élèves/questionnaire pour les professeurs)</a:t>
            </a:r>
          </a:p>
          <a:p>
            <a:pPr>
              <a:buNone/>
            </a:pPr>
            <a:endParaRPr lang="fr-BE" dirty="0" smtClean="0">
              <a:solidFill>
                <a:schemeClr val="accent2">
                  <a:lumMod val="75000"/>
                </a:schemeClr>
              </a:solidFill>
              <a:sym typeface="Wingdings"/>
            </a:endParaRPr>
          </a:p>
          <a:p>
            <a:pPr>
              <a:buNone/>
            </a:pPr>
            <a:r>
              <a:rPr lang="fr-BE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     Adaptation du questionnaire pour les élèves : Jérôme Kariger</a:t>
            </a:r>
          </a:p>
          <a:p>
            <a:pPr>
              <a:buNone/>
            </a:pPr>
            <a:endParaRPr lang="fr-BE" dirty="0" smtClean="0">
              <a:solidFill>
                <a:schemeClr val="accent2">
                  <a:lumMod val="75000"/>
                </a:schemeClr>
              </a:solidFill>
              <a:sym typeface="Wingdings"/>
            </a:endParaRPr>
          </a:p>
          <a:p>
            <a:endParaRPr lang="fr-BE" sz="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fr-BE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Wingdings"/>
              </a:rPr>
              <a:t>Comment répondre au questionnaire professeur ?</a:t>
            </a:r>
            <a:endParaRPr lang="fr-FR" sz="310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2500330"/>
          </a:xfrm>
        </p:spPr>
        <p:txBody>
          <a:bodyPr/>
          <a:lstStyle/>
          <a:p>
            <a:endParaRPr lang="fr-BE" dirty="0" smtClean="0"/>
          </a:p>
          <a:p>
            <a:r>
              <a:rPr lang="fr-BE" dirty="0" smtClean="0"/>
              <a:t>Plateforme e-</a:t>
            </a:r>
            <a:r>
              <a:rPr lang="fr-BE" dirty="0" err="1" smtClean="0"/>
              <a:t>learning</a:t>
            </a:r>
            <a:r>
              <a:rPr lang="fr-BE" dirty="0" smtClean="0"/>
              <a:t> d’HELMo </a:t>
            </a:r>
          </a:p>
          <a:p>
            <a:pPr>
              <a:buNone/>
            </a:pPr>
            <a:endParaRPr lang="fr-BE" dirty="0" smtClean="0"/>
          </a:p>
          <a:p>
            <a:r>
              <a:rPr lang="fr-BE" dirty="0" smtClean="0"/>
              <a:t>Lien direct vers la plateforme e-</a:t>
            </a:r>
            <a:r>
              <a:rPr lang="fr-BE" dirty="0" err="1" smtClean="0"/>
              <a:t>learning</a:t>
            </a:r>
            <a:r>
              <a:rPr lang="fr-BE" dirty="0" smtClean="0"/>
              <a:t> :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0100" y="407194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hlinkClick r:id="rId2"/>
              </a:rPr>
              <a:t>https://elearning.helmo.be/course/view.php?id=1400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657225" y="1786731"/>
            <a:ext cx="78295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Wingdings"/>
              </a:rPr>
              <a:t>Connexion visiteurs</a:t>
            </a:r>
            <a:endParaRPr lang="fr-FR" sz="310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  <a:sym typeface="Wingding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fr-BE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sym typeface="Wingdings"/>
              </a:rPr>
              <a:t>Identifiant –mot de passe</a:t>
            </a:r>
            <a:endParaRPr lang="fr-FR" sz="310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  <a:sym typeface="Wingdings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" y="1653381"/>
            <a:ext cx="81153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00042"/>
            <a:ext cx="77153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/>
          </a:p>
          <a:p>
            <a:r>
              <a:rPr lang="fr-FR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 système vous demandera d'encoder:</a:t>
            </a:r>
          </a:p>
          <a:p>
            <a:endParaRPr lang="fr-FR" sz="28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le nom d'utilisateur, voici un exemple: </a:t>
            </a:r>
            <a:r>
              <a:rPr lang="fr-FR" sz="2800" dirty="0" err="1" smtClean="0">
                <a:solidFill>
                  <a:srgbClr val="00B050"/>
                </a:solidFill>
              </a:rPr>
              <a:t>a_bouchez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le mot de passe: </a:t>
            </a:r>
            <a:r>
              <a:rPr lang="fr-FR" sz="2800" dirty="0" err="1" smtClean="0">
                <a:solidFill>
                  <a:srgbClr val="00B050"/>
                </a:solidFill>
              </a:rPr>
              <a:t>moodle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Actuellement, le mot de passe est le même pour tous mais vous pouvez le modifier à tout moment.</a:t>
            </a:r>
            <a:br>
              <a:rPr lang="fr-FR" sz="28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76289"/>
            <a:ext cx="9737341" cy="415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èche vers le bas 2"/>
          <p:cNvSpPr/>
          <p:nvPr/>
        </p:nvSpPr>
        <p:spPr>
          <a:xfrm rot="7184706">
            <a:off x="2032090" y="1429858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714612" y="1928802"/>
            <a:ext cx="407196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Cliquez sur pédagogique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CF60-5FEF-4BBE-8E26-73ACDA3CD93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</TotalTime>
  <Words>306</Words>
  <Application>Microsoft Office PowerPoint</Application>
  <PresentationFormat>Affichage à l'écran (4:3)</PresentationFormat>
  <Paragraphs>122</Paragraphs>
  <Slides>21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Rotonde</vt:lpstr>
      <vt:lpstr> Groupe de travail TIChimiE      2ème réunion 22 janvier 2014   Bienvenue à tous!</vt:lpstr>
      <vt:lpstr>Diapositive 2</vt:lpstr>
      <vt:lpstr>Diapositive 3</vt:lpstr>
      <vt:lpstr>Diapositive 4</vt:lpstr>
      <vt:lpstr>Comment répondre au questionnaire professeur ?</vt:lpstr>
      <vt:lpstr>Connexion visiteurs</vt:lpstr>
      <vt:lpstr>Identifiant –mot de passe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Les groupes de travail/Thèmes </vt:lpstr>
      <vt:lpstr> Les groupes de travail/Thèmes </vt:lpstr>
      <vt:lpstr>Diapositive 20</vt:lpstr>
      <vt:lpstr>Diapositive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Divna</cp:lastModifiedBy>
  <cp:revision>152</cp:revision>
  <dcterms:created xsi:type="dcterms:W3CDTF">2012-09-20T07:42:48Z</dcterms:created>
  <dcterms:modified xsi:type="dcterms:W3CDTF">2014-03-28T10:17:29Z</dcterms:modified>
</cp:coreProperties>
</file>